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0"/>
  </p:notesMasterIdLst>
  <p:sldIdLst>
    <p:sldId id="257" r:id="rId3"/>
    <p:sldId id="272" r:id="rId4"/>
    <p:sldId id="258" r:id="rId5"/>
    <p:sldId id="259" r:id="rId6"/>
    <p:sldId id="260" r:id="rId7"/>
    <p:sldId id="261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0" r:id="rId18"/>
    <p:sldId id="275" r:id="rId19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depthPercent val="100"/>
      <c:rAngAx val="1"/>
    </c:view3D>
    <c:floor>
      <c:spPr>
        <a:solidFill>
          <a:schemeClr val="bg1">
            <a:lumMod val="85000"/>
            <a:alpha val="43000"/>
          </a:schemeClr>
        </a:solidFill>
      </c:spPr>
    </c:floor>
    <c:plotArea>
      <c:layout>
        <c:manualLayout>
          <c:layoutTarget val="inner"/>
          <c:xMode val="edge"/>
          <c:yMode val="edge"/>
          <c:x val="8.2854330708661689E-2"/>
          <c:y val="3.2438623304765088E-2"/>
          <c:w val="0.91714566929133867"/>
          <c:h val="0.82533777508580652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Oposición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Sheet1!$A$2:$A$9</c:f>
              <c:strCach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2012 (P)</c:v>
                </c:pt>
                <c:pt idx="6">
                  <c:v>2012 (G)</c:v>
                </c:pt>
                <c:pt idx="7">
                  <c:v>2013 (???)</c:v>
                </c:pt>
              </c:strCache>
            </c:strRef>
          </c:cat>
          <c:val>
            <c:numRef>
              <c:f>Sheet1!$B$2:$B$9</c:f>
              <c:numCache>
                <c:formatCode>_(* #,##0.0_);_(* \(#,##0.0\);_(* "-"??_);_(@_)</c:formatCode>
                <c:ptCount val="8"/>
                <c:pt idx="0">
                  <c:v>4.3</c:v>
                </c:pt>
                <c:pt idx="1">
                  <c:v>5</c:v>
                </c:pt>
                <c:pt idx="2">
                  <c:v>4.4000000000000004</c:v>
                </c:pt>
                <c:pt idx="3">
                  <c:v>5.2</c:v>
                </c:pt>
                <c:pt idx="4">
                  <c:v>5.9</c:v>
                </c:pt>
                <c:pt idx="5">
                  <c:v>6.5</c:v>
                </c:pt>
                <c:pt idx="6">
                  <c:v>3.8</c:v>
                </c:pt>
                <c:pt idx="7">
                  <c:v>7.3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Oficialismo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Sheet1!$A$2:$A$9</c:f>
              <c:strCach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2012 (P)</c:v>
                </c:pt>
                <c:pt idx="6">
                  <c:v>2012 (G)</c:v>
                </c:pt>
                <c:pt idx="7">
                  <c:v>2013 (???)</c:v>
                </c:pt>
              </c:strCache>
            </c:strRef>
          </c:cat>
          <c:val>
            <c:numRef>
              <c:f>Sheet1!$C$2:$C$9</c:f>
              <c:numCache>
                <c:formatCode>_(* #,##0.0_);_(* \(#,##0.0\);_(* "-"??_);_(@_)</c:formatCode>
                <c:ptCount val="8"/>
                <c:pt idx="0">
                  <c:v>7.3</c:v>
                </c:pt>
                <c:pt idx="1">
                  <c:v>4.9000000000000004</c:v>
                </c:pt>
                <c:pt idx="2">
                  <c:v>5</c:v>
                </c:pt>
                <c:pt idx="3">
                  <c:v>6.3</c:v>
                </c:pt>
                <c:pt idx="4">
                  <c:v>5.4</c:v>
                </c:pt>
                <c:pt idx="5">
                  <c:v>8.2000000000000011</c:v>
                </c:pt>
                <c:pt idx="6">
                  <c:v>4.5999999999999996</c:v>
                </c:pt>
                <c:pt idx="7">
                  <c:v>7.5</c:v>
                </c:pt>
              </c:numCache>
            </c:numRef>
          </c:val>
          <c:shape val="cylinder"/>
        </c:ser>
        <c:shape val="box"/>
        <c:axId val="67059712"/>
        <c:axId val="67060480"/>
        <c:axId val="0"/>
      </c:bar3DChart>
      <c:catAx>
        <c:axId val="67059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VE" sz="1600" b="1"/>
            </a:pPr>
            <a:endParaRPr lang="es-ES"/>
          </a:p>
        </c:txPr>
        <c:crossAx val="67060480"/>
        <c:crosses val="autoZero"/>
        <c:auto val="1"/>
        <c:lblAlgn val="ctr"/>
        <c:lblOffset val="100"/>
      </c:catAx>
      <c:valAx>
        <c:axId val="6706048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lang="es-VE" sz="1800"/>
            </a:pPr>
            <a:endParaRPr lang="es-ES"/>
          </a:p>
        </c:txPr>
        <c:crossAx val="67059712"/>
        <c:crosses val="autoZero"/>
        <c:crossBetween val="between"/>
        <c:majorUnit val="1"/>
      </c:valAx>
      <c:spPr>
        <a:noFill/>
        <a:ln w="25395">
          <a:noFill/>
        </a:ln>
      </c:spPr>
    </c:plotArea>
    <c:legend>
      <c:legendPos val="t"/>
      <c:layout>
        <c:manualLayout>
          <c:xMode val="edge"/>
          <c:yMode val="edge"/>
          <c:x val="0.13048988157526126"/>
          <c:y val="8.4393296991722207E-3"/>
          <c:w val="0.84821550900908615"/>
          <c:h val="7.1167117243552833E-2"/>
        </c:manualLayout>
      </c:layout>
      <c:overlay val="1"/>
      <c:txPr>
        <a:bodyPr/>
        <a:lstStyle/>
        <a:p>
          <a:pPr>
            <a:defRPr lang="es-VE" sz="20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txPr>
    <a:bodyPr/>
    <a:lstStyle/>
    <a:p>
      <a:pPr>
        <a:defRPr sz="1600"/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98C26-7818-417F-A047-56A1FF538D95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8A587-C240-409C-896E-09D5DDB7F6C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01A0A-91EE-4DD4-8EAB-E0B376510524}" type="datetimeFigureOut">
              <a:rPr lang="es-VE" smtClean="0"/>
              <a:pPr/>
              <a:t>25/04/2013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D6325-447B-4EC9-90A5-4DB743F2CDB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2571744"/>
            <a:ext cx="7772400" cy="1470025"/>
          </a:xfrm>
        </p:spPr>
        <p:txBody>
          <a:bodyPr/>
          <a:lstStyle/>
          <a:p>
            <a:pPr algn="ctr"/>
            <a:r>
              <a:rPr lang="es-VE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Contexto socio-político</a:t>
            </a:r>
            <a:endParaRPr lang="es-ES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243390"/>
            <a:ext cx="6400800" cy="542932"/>
          </a:xfrm>
        </p:spPr>
        <p:txBody>
          <a:bodyPr>
            <a:normAutofit/>
          </a:bodyPr>
          <a:lstStyle/>
          <a:p>
            <a:pPr algn="ctr"/>
            <a:r>
              <a:rPr lang="es-V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 </a:t>
            </a:r>
            <a:endParaRPr lang="es-E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14348" y="782405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UNIVERSIDAD CATÓLICA  ANDRES BELLO</a:t>
            </a:r>
          </a:p>
          <a:p>
            <a:pPr algn="ctr"/>
            <a:endParaRPr lang="es-V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346" name="Picture 2" descr="http://3.bp.blogspot.com/_G5V3cov8QaA/SoTJBCzA-6I/AAAAAAAAED8/Btk6CFvf3CY/s320/u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428736"/>
            <a:ext cx="873999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"/>
            <a:ext cx="9144000" cy="936625"/>
            <a:chOff x="0" y="0"/>
            <a:chExt cx="5760" cy="590"/>
          </a:xfrm>
        </p:grpSpPr>
        <p:sp>
          <p:nvSpPr>
            <p:cNvPr id="35845" name="Text Box 4"/>
            <p:cNvSpPr txBox="1">
              <a:spLocks noChangeArrowheads="1"/>
            </p:cNvSpPr>
            <p:nvPr/>
          </p:nvSpPr>
          <p:spPr bwMode="auto">
            <a:xfrm>
              <a:off x="4785" y="164"/>
              <a:ext cx="16" cy="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B40000"/>
                  </a:solidFill>
                </a:rPr>
                <a:t>4</a:t>
              </a:r>
            </a:p>
          </p:txBody>
        </p:sp>
        <p:sp>
          <p:nvSpPr>
            <p:cNvPr id="10096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560"/>
            </a:xfrm>
            <a:prstGeom prst="rect">
              <a:avLst/>
            </a:prstGeom>
            <a:gradFill rotWithShape="1">
              <a:gsLst>
                <a:gs pos="0">
                  <a:schemeClr val="tx1">
                    <a:alpha val="56000"/>
                  </a:schemeClr>
                </a:gs>
                <a:gs pos="50000">
                  <a:srgbClr val="1F4089"/>
                </a:gs>
                <a:gs pos="100000">
                  <a:schemeClr val="tx1">
                    <a:alpha val="56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VE"/>
            </a:p>
          </p:txBody>
        </p:sp>
        <p:sp>
          <p:nvSpPr>
            <p:cNvPr id="35847" name="Line 4"/>
            <p:cNvSpPr>
              <a:spLocks noChangeShapeType="1"/>
            </p:cNvSpPr>
            <p:nvPr/>
          </p:nvSpPr>
          <p:spPr bwMode="auto">
            <a:xfrm>
              <a:off x="0" y="590"/>
              <a:ext cx="5760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09671" name="Text Box 8"/>
            <p:cNvSpPr txBox="1">
              <a:spLocks noChangeArrowheads="1"/>
            </p:cNvSpPr>
            <p:nvPr/>
          </p:nvSpPr>
          <p:spPr bwMode="auto">
            <a:xfrm>
              <a:off x="4241" y="208"/>
              <a:ext cx="13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1200" b="1" i="1" dirty="0">
                  <a:solidFill>
                    <a:srgbClr val="93DB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VENEZUELA</a:t>
              </a:r>
            </a:p>
          </p:txBody>
        </p:sp>
        <p:sp>
          <p:nvSpPr>
            <p:cNvPr id="35849" name="Text Box 19"/>
            <p:cNvSpPr txBox="1">
              <a:spLocks noChangeArrowheads="1"/>
            </p:cNvSpPr>
            <p:nvPr/>
          </p:nvSpPr>
          <p:spPr bwMode="auto">
            <a:xfrm>
              <a:off x="4377" y="346"/>
              <a:ext cx="1261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S" sz="1100" b="1" dirty="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009673" name="Text Box 8"/>
            <p:cNvSpPr txBox="1">
              <a:spLocks noChangeArrowheads="1"/>
            </p:cNvSpPr>
            <p:nvPr/>
          </p:nvSpPr>
          <p:spPr bwMode="auto">
            <a:xfrm>
              <a:off x="2902" y="47"/>
              <a:ext cx="2721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defRPr/>
              </a:pPr>
              <a:r>
                <a:rPr lang="es-ES_tradnl" sz="12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Estudio NO ALINEADOS</a:t>
              </a:r>
              <a:endParaRPr lang="es-ES" sz="12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endParaRPr>
            </a:p>
          </p:txBody>
        </p:sp>
      </p:grpSp>
      <p:graphicFrame>
        <p:nvGraphicFramePr>
          <p:cNvPr id="10" name="6 Marcador de contenido"/>
          <p:cNvGraphicFramePr>
            <a:graphicFrameLocks/>
          </p:cNvGraphicFramePr>
          <p:nvPr/>
        </p:nvGraphicFramePr>
        <p:xfrm>
          <a:off x="457200" y="1345735"/>
          <a:ext cx="8229600" cy="45835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34480"/>
                <a:gridCol w="1800200"/>
                <a:gridCol w="257160"/>
                <a:gridCol w="1645920"/>
                <a:gridCol w="1645920"/>
                <a:gridCol w="1645920"/>
              </a:tblGrid>
              <a:tr h="536901">
                <a:tc gridSpan="6">
                  <a:txBody>
                    <a:bodyPr/>
                    <a:lstStyle/>
                    <a:p>
                      <a:pPr algn="ctr"/>
                      <a:r>
                        <a:rPr lang="es-VE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 que NO desean escuchar</a:t>
                      </a:r>
                      <a:endParaRPr lang="es-VE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  <a:tr h="672511">
                <a:tc rowSpan="2">
                  <a:txBody>
                    <a:bodyPr/>
                    <a:lstStyle/>
                    <a:p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Lenguaje</a:t>
                      </a:r>
                      <a:endParaRPr lang="es-VE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Peleas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Irrespeto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Groserías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Insultos,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burlas, sobrenombres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2511">
                <a:tc vMerge="1">
                  <a:txBody>
                    <a:bodyPr/>
                    <a:lstStyle/>
                    <a:p>
                      <a:endParaRPr lang="es-VE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discriminante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Vengativo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Violento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Agresivo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701672">
                <a:tc>
                  <a:txBody>
                    <a:bodyPr/>
                    <a:lstStyle/>
                    <a:p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Contenido</a:t>
                      </a:r>
                      <a:endParaRPr lang="es-VE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Nada</a:t>
                      </a:r>
                      <a:r>
                        <a:rPr lang="es-VE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de…</a:t>
                      </a:r>
                      <a:endParaRPr lang="es-VE" sz="24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…abrazadera,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besadera</a:t>
                      </a:r>
                    </a:p>
                    <a:p>
                      <a:pPr algn="l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tarjetas </a:t>
                      </a:r>
                      <a:r>
                        <a:rPr lang="es-VE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 negra</a:t>
                      </a:r>
                    </a:p>
                    <a:p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falsas promesas</a:t>
                      </a:r>
                    </a:p>
                    <a:p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 no cumplo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me voy</a:t>
                      </a:r>
                    </a:p>
                    <a:p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hablarle al oído a la gente, de buscar la viejita  más viejita, la negra más negra y la embarazada más embarazada</a:t>
                      </a:r>
                    </a:p>
                    <a:p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hablar del pasado, eso me lo sé</a:t>
                      </a:r>
                    </a:p>
                    <a:p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falsas promesas</a:t>
                      </a:r>
                    </a:p>
                    <a:p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pasar el día hablando sin trabajar</a:t>
                      </a:r>
                    </a:p>
                    <a:p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Populismo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"/>
            <a:ext cx="9144000" cy="976313"/>
            <a:chOff x="0" y="0"/>
            <a:chExt cx="5760" cy="615"/>
          </a:xfrm>
        </p:grpSpPr>
        <p:sp>
          <p:nvSpPr>
            <p:cNvPr id="35845" name="Text Box 4"/>
            <p:cNvSpPr txBox="1">
              <a:spLocks noChangeArrowheads="1"/>
            </p:cNvSpPr>
            <p:nvPr/>
          </p:nvSpPr>
          <p:spPr bwMode="auto">
            <a:xfrm>
              <a:off x="4785" y="164"/>
              <a:ext cx="16" cy="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B40000"/>
                  </a:solidFill>
                </a:rPr>
                <a:t>4</a:t>
              </a:r>
            </a:p>
          </p:txBody>
        </p:sp>
        <p:sp>
          <p:nvSpPr>
            <p:cNvPr id="10096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560"/>
            </a:xfrm>
            <a:prstGeom prst="rect">
              <a:avLst/>
            </a:prstGeom>
            <a:gradFill rotWithShape="1">
              <a:gsLst>
                <a:gs pos="0">
                  <a:schemeClr val="tx1">
                    <a:alpha val="56000"/>
                  </a:schemeClr>
                </a:gs>
                <a:gs pos="50000">
                  <a:srgbClr val="1F4089"/>
                </a:gs>
                <a:gs pos="100000">
                  <a:schemeClr val="tx1">
                    <a:alpha val="56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VE"/>
            </a:p>
          </p:txBody>
        </p:sp>
        <p:sp>
          <p:nvSpPr>
            <p:cNvPr id="35847" name="Line 4"/>
            <p:cNvSpPr>
              <a:spLocks noChangeShapeType="1"/>
            </p:cNvSpPr>
            <p:nvPr/>
          </p:nvSpPr>
          <p:spPr bwMode="auto">
            <a:xfrm>
              <a:off x="0" y="590"/>
              <a:ext cx="5760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09671" name="Text Box 8"/>
            <p:cNvSpPr txBox="1">
              <a:spLocks noChangeArrowheads="1"/>
            </p:cNvSpPr>
            <p:nvPr/>
          </p:nvSpPr>
          <p:spPr bwMode="auto">
            <a:xfrm>
              <a:off x="4241" y="208"/>
              <a:ext cx="13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VE" i="1" dirty="0" smtClean="0">
                  <a:solidFill>
                    <a:srgbClr val="93DB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Hallazgos Claves y Conclusiones</a:t>
              </a:r>
              <a:endParaRPr lang="es-ES" sz="1200" b="1" i="1" dirty="0">
                <a:solidFill>
                  <a:srgbClr val="93DB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endParaRPr>
            </a:p>
          </p:txBody>
        </p:sp>
        <p:sp>
          <p:nvSpPr>
            <p:cNvPr id="35849" name="Text Box 19"/>
            <p:cNvSpPr txBox="1">
              <a:spLocks noChangeArrowheads="1"/>
            </p:cNvSpPr>
            <p:nvPr/>
          </p:nvSpPr>
          <p:spPr bwMode="auto">
            <a:xfrm>
              <a:off x="4377" y="346"/>
              <a:ext cx="1261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S" sz="1100" b="1" dirty="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009673" name="Text Box 8"/>
            <p:cNvSpPr txBox="1">
              <a:spLocks noChangeArrowheads="1"/>
            </p:cNvSpPr>
            <p:nvPr/>
          </p:nvSpPr>
          <p:spPr bwMode="auto">
            <a:xfrm>
              <a:off x="2902" y="47"/>
              <a:ext cx="2721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defRPr/>
              </a:pPr>
              <a:r>
                <a:rPr lang="es-ES_tradnl" sz="12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Estudio NO ALINEADOS</a:t>
              </a:r>
              <a:endParaRPr lang="es-ES" sz="12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endParaRPr>
            </a:p>
          </p:txBody>
        </p:sp>
      </p:grpSp>
      <p:sp>
        <p:nvSpPr>
          <p:cNvPr id="11" name="2 Marcador de contenido"/>
          <p:cNvSpPr txBox="1">
            <a:spLocks/>
          </p:cNvSpPr>
          <p:nvPr/>
        </p:nvSpPr>
        <p:spPr>
          <a:xfrm>
            <a:off x="457200" y="1196752"/>
            <a:ext cx="8229600" cy="518457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V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El análisis de la exploración realizada permite plantear los siguientes hallazgos: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Quienes han sido definidos, políticamente hablando, como No Alineados son: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V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Auto clasificados como: neutrales, independientes, del medio.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V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 sienten identificación, representación ni entusiasmo por ninguno de los grupos políticamente claramente establecidos de donde, además, han surgido.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 este grupo o segmento, además, se incluye a alguno que</a:t>
            </a:r>
            <a:r>
              <a:rPr kumimoji="0" lang="es-V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expresan una posición</a:t>
            </a:r>
            <a:r>
              <a:rPr kumimoji="0" lang="es-V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abstencionista.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V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El país les preocupa en el sentimiento y en la razón.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 vinculan su condición de neutrales a posiciones ideológicas, es decir, izquierda o derecha. Mas bien ponen énfasis en su carácter no fanático e imparcial.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 algún modo, puede afirmarse que el motor de su comportamiento y actitudes es el pragmatismo que puede resumirse en la expresión </a:t>
            </a:r>
            <a:r>
              <a:rPr kumimoji="0" lang="es-VE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“veo lo positivo y negativo donde esté” </a:t>
            </a:r>
            <a:r>
              <a:rPr kumimoji="0" lang="es-V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 en el medio rural en </a:t>
            </a:r>
            <a:r>
              <a:rPr kumimoji="0" lang="es-VE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“no quiero perder los beneficios”.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s-V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V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V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Composición ideológica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s-VE" sz="2600" dirty="0" smtClean="0">
                <a:latin typeface="Times New Roman" pitchFamily="18" charset="0"/>
                <a:cs typeface="Times New Roman" pitchFamily="18" charset="0"/>
              </a:rPr>
              <a:t>Desde el año 2010, los estudios realizados en el Centro Gumilla sobre valoraciones de la democracia ha puesto en videncia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La existencia de tres grandes agregados.</a:t>
            </a:r>
          </a:p>
          <a:p>
            <a:pPr lvl="1"/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Socialismo del siglo XXI: (propuesta distributiva-régimen personalista presidencial)</a:t>
            </a:r>
          </a:p>
          <a:p>
            <a:pPr lvl="1"/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Democracia social/socialismo democrático: (combinación de republicanismo democrático con economía de mercado e intervención estatal)</a:t>
            </a:r>
          </a:p>
          <a:p>
            <a:pPr lvl="1"/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Liberal/capitalista </a:t>
            </a:r>
          </a:p>
          <a:p>
            <a:pPr>
              <a:buNone/>
            </a:pPr>
            <a:r>
              <a:rPr lang="es-VE" sz="2200" dirty="0">
                <a:latin typeface="Times New Roman" pitchFamily="18" charset="0"/>
                <a:cs typeface="Times New Roman" pitchFamily="18" charset="0"/>
              </a:rPr>
              <a:t> En lo social </a:t>
            </a:r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- La combinación entre iniciativa privada/protección estatal</a:t>
            </a:r>
            <a:endParaRPr lang="es-VE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VE" sz="2400" dirty="0" smtClean="0"/>
          </a:p>
          <a:p>
            <a:pPr>
              <a:buNone/>
            </a:pPr>
            <a:endParaRPr lang="es-VE" sz="2400" dirty="0"/>
          </a:p>
          <a:p>
            <a:pPr lvl="1"/>
            <a:endParaRPr lang="es-ES" dirty="0" smtClean="0"/>
          </a:p>
          <a:p>
            <a:pPr lvl="1"/>
            <a:endParaRPr lang="es-VE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Los resultados de las elecciones Abril 2013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57390"/>
            <a:ext cx="8229600" cy="4186254"/>
          </a:xfrm>
        </p:spPr>
        <p:txBody>
          <a:bodyPr>
            <a:normAutofit fontScale="77500" lnSpcReduction="20000"/>
          </a:bodyPr>
          <a:lstStyle/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Sociedad dividida en dos partes iguales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Un estado que excluye abiertamente a la mitad de la sociedad/ cuyos representantes se comportan a la defensiva, negado a toda forma de diálogo y reconocimiento.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Un gobierno deslegitimado por una mitad de la sociedad y bajo del apremio de fortalecer la confianza de quienes votaron por él. 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En medio de una situación económica y social muy crítica.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Con una oposición simbólica fuerte pero sin capacidad real de enfrentarse al poder del estado.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Escenarios posibles (gobierno)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8"/>
          </a:xfrm>
        </p:spPr>
        <p:txBody>
          <a:bodyPr/>
          <a:lstStyle/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El gobierno de Maduro logra convertirse en un gobierno eficiente, rectifica frente a las críticas internas y tiende algunos puentes hacia la sociedad en general.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El gobierno de Maduro se cierra, no logra tomar las riendas, profundiza la crisis, pierde confianza entre los suyos.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Escenarios posibles </a:t>
            </a:r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(oposición)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14750"/>
          </a:xfrm>
        </p:spPr>
        <p:txBody>
          <a:bodyPr/>
          <a:lstStyle/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Se mantiene la reivindicación electoral  pero se dobla la esquina hacia otros frentes y modos de lucha.</a:t>
            </a:r>
            <a:r>
              <a:rPr lang="es-VE" sz="2000" dirty="0" smtClean="0">
                <a:latin typeface="Times New Roman" pitchFamily="18" charset="0"/>
                <a:cs typeface="Times New Roman" pitchFamily="18" charset="0"/>
              </a:rPr>
              <a:t>(depende de que se logre algún acuerdo frente al tema electoral, porque Capriles no puede quedar como quien se dejó robar las elecciones)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Conflicto 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escalada</a:t>
            </a:r>
            <a:r>
              <a:rPr lang="es-VE" sz="2000" dirty="0" smtClean="0">
                <a:latin typeface="Times New Roman" pitchFamily="18" charset="0"/>
                <a:cs typeface="Times New Roman" pitchFamily="18" charset="0"/>
              </a:rPr>
              <a:t>, primero verbal y por micrófono y luego en acciones de calle y luego….</a:t>
            </a:r>
            <a:endParaRPr lang="es-VE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VE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Escenarios posibles </a:t>
            </a:r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(En general)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3686188"/>
          </a:xfrm>
        </p:spPr>
        <p:txBody>
          <a:bodyPr>
            <a:normAutofit/>
          </a:bodyPr>
          <a:lstStyle/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Situación progresiva de crisis económica: </a:t>
            </a:r>
            <a:r>
              <a:rPr lang="es-VE" sz="2000" dirty="0" smtClean="0">
                <a:latin typeface="Times New Roman" pitchFamily="18" charset="0"/>
                <a:cs typeface="Times New Roman" pitchFamily="18" charset="0"/>
              </a:rPr>
              <a:t>déficit fiscal, </a:t>
            </a:r>
            <a:r>
              <a:rPr lang="es-VE" sz="2000" dirty="0" smtClean="0">
                <a:latin typeface="Times New Roman" pitchFamily="18" charset="0"/>
                <a:cs typeface="Times New Roman" pitchFamily="18" charset="0"/>
              </a:rPr>
              <a:t>desequilibrio cambiario</a:t>
            </a:r>
            <a:r>
              <a:rPr lang="es-VE" sz="2000" dirty="0" smtClean="0">
                <a:latin typeface="Times New Roman" pitchFamily="18" charset="0"/>
                <a:cs typeface="Times New Roman" pitchFamily="18" charset="0"/>
              </a:rPr>
              <a:t>, inflación, desabastecimiento, </a:t>
            </a:r>
            <a:r>
              <a:rPr lang="es-VE" sz="2000" dirty="0" smtClean="0">
                <a:latin typeface="Times New Roman" pitchFamily="18" charset="0"/>
                <a:cs typeface="Times New Roman" pitchFamily="18" charset="0"/>
              </a:rPr>
              <a:t>desinversión… </a:t>
            </a:r>
            <a:endParaRPr lang="es-VE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VE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2400" b="1" dirty="0" smtClean="0">
                <a:latin typeface="Times New Roman" pitchFamily="18" charset="0"/>
                <a:cs typeface="Times New Roman" pitchFamily="18" charset="0"/>
              </a:rPr>
              <a:t>Malestar social (crisis de distribución de recursos fiscales) </a:t>
            </a:r>
          </a:p>
          <a:p>
            <a:endParaRPr lang="es-VE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2400" b="1" dirty="0" smtClean="0">
                <a:latin typeface="Times New Roman" pitchFamily="18" charset="0"/>
                <a:cs typeface="Times New Roman" pitchFamily="18" charset="0"/>
              </a:rPr>
              <a:t>Represión y violación de derechos humanos</a:t>
            </a:r>
          </a:p>
          <a:p>
            <a:r>
              <a:rPr lang="es-VE" sz="2400" b="1" dirty="0" smtClean="0">
                <a:latin typeface="Times New Roman" pitchFamily="18" charset="0"/>
                <a:cs typeface="Times New Roman" pitchFamily="18" charset="0"/>
              </a:rPr>
              <a:t> Juego “</a:t>
            </a:r>
            <a:r>
              <a:rPr lang="es-VE" sz="2400" b="1" dirty="0" err="1" smtClean="0">
                <a:latin typeface="Times New Roman" pitchFamily="18" charset="0"/>
                <a:cs typeface="Times New Roman" pitchFamily="18" charset="0"/>
              </a:rPr>
              <a:t>trancao</a:t>
            </a:r>
            <a:r>
              <a:rPr lang="es-VE" sz="2400" b="1" dirty="0" smtClean="0">
                <a:latin typeface="Times New Roman" pitchFamily="18" charset="0"/>
                <a:cs typeface="Times New Roman" pitchFamily="18" charset="0"/>
              </a:rPr>
              <a:t>” en lo político. </a:t>
            </a:r>
          </a:p>
          <a:p>
            <a:pPr>
              <a:buNone/>
            </a:pPr>
            <a:endParaRPr lang="es-VE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Implicaciones para nuestras </a:t>
            </a:r>
            <a:r>
              <a:rPr lang="es-VE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instituciones 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dirty="0" smtClean="0"/>
              <a:t>Jugar a la defensiva frente al Estado</a:t>
            </a:r>
          </a:p>
          <a:p>
            <a:r>
              <a:rPr lang="es-VE" dirty="0" smtClean="0"/>
              <a:t>Asediados por el ambiente general de conflicto</a:t>
            </a:r>
          </a:p>
          <a:p>
            <a:r>
              <a:rPr lang="es-VE" dirty="0" smtClean="0"/>
              <a:t>En nuestras instituciones se reproduce el clima de polarización política.</a:t>
            </a:r>
          </a:p>
          <a:p>
            <a:r>
              <a:rPr lang="es-VE" dirty="0" smtClean="0"/>
              <a:t>Se entorpece nuestra misión educativa fundamental. (“me iría demasiado”)</a:t>
            </a:r>
          </a:p>
          <a:p>
            <a:pPr marL="88900" indent="-88900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2673355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VE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Contexto socio-político</a:t>
            </a:r>
            <a:endParaRPr lang="es-ES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100514"/>
            <a:ext cx="6400800" cy="542932"/>
          </a:xfrm>
        </p:spPr>
        <p:txBody>
          <a:bodyPr>
            <a:normAutofit lnSpcReduction="10000"/>
          </a:bodyPr>
          <a:lstStyle/>
          <a:p>
            <a:pPr algn="ctr"/>
            <a:r>
              <a:rPr lang="es-V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es-V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s-E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14348" y="782405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UNIVERSIDAD CATÓLICA  ANDRES BELLO</a:t>
            </a:r>
          </a:p>
          <a:p>
            <a:pPr algn="ctr"/>
            <a:endParaRPr lang="es-V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346" name="Picture 2" descr="http://3.bp.blogspot.com/_G5V3cov8QaA/SoTJBCzA-6I/AAAAAAAAED8/Btk6CFvf3CY/s320/u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428736"/>
            <a:ext cx="873999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VE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Situación de crisis política </a:t>
            </a:r>
            <a:endParaRPr lang="es-E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VE" sz="3000" b="1" dirty="0" smtClean="0">
                <a:latin typeface="Times New Roman" pitchFamily="18" charset="0"/>
                <a:cs typeface="Times New Roman" pitchFamily="18" charset="0"/>
              </a:rPr>
              <a:t>ESTAMOS ANTE UNA GRAVE CRISIS POLÍTICA</a:t>
            </a:r>
          </a:p>
          <a:p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Qué es una crisis política?</a:t>
            </a:r>
          </a:p>
          <a:p>
            <a:pPr lvl="1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Proceso de </a:t>
            </a:r>
            <a:r>
              <a:rPr lang="es-VE" b="1" dirty="0" smtClean="0">
                <a:latin typeface="Times New Roman" pitchFamily="18" charset="0"/>
                <a:cs typeface="Times New Roman" pitchFamily="18" charset="0"/>
              </a:rPr>
              <a:t>cambio traumático,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en medio de un clima general </a:t>
            </a:r>
            <a:r>
              <a:rPr lang="es-VE" b="1" dirty="0" smtClean="0">
                <a:latin typeface="Times New Roman" pitchFamily="18" charset="0"/>
                <a:cs typeface="Times New Roman" pitchFamily="18" charset="0"/>
              </a:rPr>
              <a:t>incertidumbre y tensión, sin mediación institucional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s-VE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Surge ante el agotamiento del modelo de dominación (régimen de poder y de obediencia 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social: </a:t>
            </a:r>
            <a:r>
              <a:rPr lang="es-VE" sz="1900" dirty="0" smtClean="0">
                <a:latin typeface="Times New Roman" pitchFamily="18" charset="0"/>
                <a:cs typeface="Times New Roman" pitchFamily="18" charset="0"/>
              </a:rPr>
              <a:t>Weber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) y la emergencia de nuevos actores que compiten por el poder.</a:t>
            </a:r>
            <a:endParaRPr lang="es-VE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Generalmente cargado de </a:t>
            </a:r>
            <a:r>
              <a:rPr lang="es-VE" b="1" dirty="0" smtClean="0">
                <a:latin typeface="Times New Roman" pitchFamily="18" charset="0"/>
                <a:cs typeface="Times New Roman" pitchFamily="18" charset="0"/>
              </a:rPr>
              <a:t>conflicto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VE" b="1" dirty="0" smtClean="0">
                <a:latin typeface="Times New Roman" pitchFamily="18" charset="0"/>
                <a:cs typeface="Times New Roman" pitchFamily="18" charset="0"/>
              </a:rPr>
              <a:t>violencia</a:t>
            </a:r>
          </a:p>
          <a:p>
            <a:pPr lvl="1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Dos movimientos que concurren al mismo tiempo:</a:t>
            </a:r>
          </a:p>
          <a:p>
            <a:pPr lvl="2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Conservadurismo y Represión por parte de quienes oponen al cambio</a:t>
            </a:r>
          </a:p>
          <a:p>
            <a:pPr lvl="2"/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Oposición, resistencia y novedad</a:t>
            </a:r>
          </a:p>
          <a:p>
            <a:pPr lvl="2"/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VE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Inicio del agotamiento del modelo de dominación</a:t>
            </a:r>
            <a:endParaRPr lang="es-ES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VE" sz="2800" dirty="0">
                <a:latin typeface="Times New Roman" pitchFamily="18" charset="0"/>
                <a:cs typeface="Times New Roman" pitchFamily="18" charset="0"/>
              </a:rPr>
              <a:t>La muerte de Chávez cerró un ciclo político:  </a:t>
            </a:r>
            <a:r>
              <a:rPr lang="es-VE" sz="2800" dirty="0" smtClean="0">
                <a:latin typeface="Times New Roman" pitchFamily="18" charset="0"/>
                <a:cs typeface="Times New Roman" pitchFamily="18" charset="0"/>
              </a:rPr>
              <a:t>régimen </a:t>
            </a:r>
            <a:r>
              <a:rPr lang="es-VE" sz="2800" dirty="0">
                <a:latin typeface="Times New Roman" pitchFamily="18" charset="0"/>
                <a:cs typeface="Times New Roman" pitchFamily="18" charset="0"/>
              </a:rPr>
              <a:t>carismático y </a:t>
            </a:r>
            <a:r>
              <a:rPr lang="es-VE" sz="2800" dirty="0" smtClean="0">
                <a:latin typeface="Times New Roman" pitchFamily="18" charset="0"/>
                <a:cs typeface="Times New Roman" pitchFamily="18" charset="0"/>
              </a:rPr>
              <a:t>personalista</a:t>
            </a:r>
            <a:r>
              <a:rPr lang="es-VE" sz="2800" dirty="0" smtClean="0">
                <a:latin typeface="Times New Roman" pitchFamily="18" charset="0"/>
                <a:cs typeface="Times New Roman" pitchFamily="18" charset="0"/>
              </a:rPr>
              <a:t> con legitimación electoral. </a:t>
            </a: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V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VE" sz="2800" dirty="0" smtClean="0">
                <a:latin typeface="Times New Roman" pitchFamily="18" charset="0"/>
                <a:cs typeface="Times New Roman" pitchFamily="18" charset="0"/>
              </a:rPr>
              <a:t>rompe la </a:t>
            </a:r>
            <a:r>
              <a:rPr lang="es-VE" sz="2800" dirty="0">
                <a:latin typeface="Times New Roman" pitchFamily="18" charset="0"/>
                <a:cs typeface="Times New Roman" pitchFamily="18" charset="0"/>
              </a:rPr>
              <a:t>hegemonía política prevaleciente </a:t>
            </a:r>
          </a:p>
          <a:p>
            <a:pPr lvl="1" algn="just"/>
            <a:r>
              <a:rPr lang="es-VE" sz="1700" dirty="0" err="1" smtClean="0">
                <a:latin typeface="Times New Roman" pitchFamily="18" charset="0"/>
                <a:cs typeface="Times New Roman" pitchFamily="18" charset="0"/>
              </a:rPr>
              <a:t>cfr</a:t>
            </a:r>
            <a:r>
              <a:rPr lang="es-VE" sz="1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700" b="1" dirty="0" smtClean="0">
                <a:latin typeface="Times New Roman" pitchFamily="18" charset="0"/>
                <a:cs typeface="Times New Roman" pitchFamily="18" charset="0"/>
              </a:rPr>
              <a:t>Antonio </a:t>
            </a:r>
            <a:r>
              <a:rPr lang="es-ES" sz="1700" b="1" dirty="0" err="1" smtClean="0">
                <a:latin typeface="Times New Roman" pitchFamily="18" charset="0"/>
                <a:cs typeface="Times New Roman" pitchFamily="18" charset="0"/>
              </a:rPr>
              <a:t>Gramsci</a:t>
            </a:r>
            <a:r>
              <a:rPr lang="es-ES" sz="17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VE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su teoría se habla de que un grupo o Clase Social es hegemónico cuando su construcción ideológica logra permear todos los estratos de una 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sociedad convirtiéndose 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en su </a:t>
            </a:r>
            <a:r>
              <a:rPr lang="es-ES" sz="1700" b="1" i="1" dirty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s-ES" sz="1700" b="1" dirty="0">
                <a:latin typeface="Times New Roman" pitchFamily="18" charset="0"/>
                <a:cs typeface="Times New Roman" pitchFamily="18" charset="0"/>
              </a:rPr>
              <a:t> moral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 — por contraposición al mero carácter </a:t>
            </a:r>
            <a:r>
              <a:rPr lang="es-ES" sz="1700" i="1" dirty="0">
                <a:latin typeface="Times New Roman" pitchFamily="18" charset="0"/>
                <a:cs typeface="Times New Roman" pitchFamily="18" charset="0"/>
              </a:rPr>
              <a:t>dominante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 que implica el control del aparato de coerción estatal—. </a:t>
            </a:r>
            <a:endParaRPr lang="es-E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2200" dirty="0">
                <a:latin typeface="Times New Roman" pitchFamily="18" charset="0"/>
                <a:cs typeface="Times New Roman" pitchFamily="18" charset="0"/>
              </a:rPr>
              <a:t>Críticas </a:t>
            </a:r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internas: </a:t>
            </a:r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Burocratismo, corrupción, ineficiencia, olvido de la democracia participativa, etc.</a:t>
            </a:r>
            <a:r>
              <a:rPr lang="es-V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VE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Descontento social</a:t>
            </a:r>
            <a:r>
              <a:rPr lang="es-VE" sz="1900" dirty="0" smtClean="0">
                <a:latin typeface="Times New Roman" pitchFamily="18" charset="0"/>
                <a:cs typeface="Times New Roman" pitchFamily="18" charset="0"/>
              </a:rPr>
              <a:t>: crisis del modelo rentista de distribución que se manifiesta estridentemente en el primer trimestre del año. </a:t>
            </a:r>
            <a:endParaRPr lang="es-VE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2200" dirty="0" smtClean="0">
                <a:latin typeface="Times New Roman" pitchFamily="18" charset="0"/>
                <a:cs typeface="Times New Roman" pitchFamily="18" charset="0"/>
              </a:rPr>
              <a:t>Cambio en el modelo de gobierno</a:t>
            </a:r>
            <a:r>
              <a:rPr lang="es-VE" sz="1900" dirty="0" smtClean="0">
                <a:latin typeface="Times New Roman" pitchFamily="18" charset="0"/>
                <a:cs typeface="Times New Roman" pitchFamily="18" charset="0"/>
              </a:rPr>
              <a:t>: Del modelo de gobierno hegemónico y personalista al modelo de gobierno “colegiado” </a:t>
            </a:r>
            <a:r>
              <a:rPr lang="es-VE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sz="1900" dirty="0" smtClean="0">
                <a:latin typeface="Times New Roman" pitchFamily="18" charset="0"/>
                <a:cs typeface="Times New Roman" pitchFamily="18" charset="0"/>
              </a:rPr>
              <a:t>o “</a:t>
            </a:r>
            <a:r>
              <a:rPr lang="es-VE" sz="1900" dirty="0" err="1" smtClean="0">
                <a:latin typeface="Times New Roman" pitchFamily="18" charset="0"/>
                <a:cs typeface="Times New Roman" pitchFamily="18" charset="0"/>
              </a:rPr>
              <a:t>juntista</a:t>
            </a:r>
            <a:r>
              <a:rPr lang="es-VE" sz="1900" dirty="0" smtClean="0">
                <a:latin typeface="Times New Roman" pitchFamily="18" charset="0"/>
                <a:cs typeface="Times New Roman" pitchFamily="18" charset="0"/>
              </a:rPr>
              <a:t>” que requiere pactos y acuerdos inestables. </a:t>
            </a:r>
          </a:p>
          <a:p>
            <a:endParaRPr lang="es-VE" sz="1900" dirty="0">
              <a:latin typeface="Times New Roman" pitchFamily="18" charset="0"/>
              <a:cs typeface="Times New Roman" pitchFamily="18" charset="0"/>
            </a:endParaRPr>
          </a:p>
          <a:p>
            <a:endParaRPr lang="es-VE" sz="2800" dirty="0"/>
          </a:p>
          <a:p>
            <a:pPr lvl="1"/>
            <a:endParaRPr lang="es-E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algn="ctr"/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oposición se fortalece como alternativa de poder </a:t>
            </a:r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electoral,  organizativa, discursiva….</a:t>
            </a:r>
            <a:endParaRPr lang="es-ES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785786" y="1714488"/>
          <a:ext cx="797245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CuadroTexto"/>
          <p:cNvSpPr txBox="1">
            <a:spLocks noChangeArrowheads="1"/>
          </p:cNvSpPr>
          <p:nvPr/>
        </p:nvSpPr>
        <p:spPr bwMode="auto">
          <a:xfrm>
            <a:off x="142844" y="1714488"/>
            <a:ext cx="492443" cy="257176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Millones  de  Votos</a:t>
            </a:r>
            <a:endParaRPr lang="es-VE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Composición del electorado </a:t>
            </a:r>
            <a:endParaRPr lang="es-E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/>
          <a:lstStyle/>
          <a:p>
            <a:pPr marL="0" indent="0">
              <a:buNone/>
            </a:pP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El electorado venezolano, aunque fuertemente polarizado, tiene una importante franja que define las elecciones. Lo que hemos denominado “No alineados” </a:t>
            </a:r>
          </a:p>
          <a:p>
            <a:pPr marL="400050" lvl="1" indent="0">
              <a:buNone/>
            </a:pPr>
            <a:r>
              <a:rPr lang="es-VE" dirty="0" smtClean="0">
                <a:latin typeface="Times New Roman" pitchFamily="18" charset="0"/>
                <a:cs typeface="Times New Roman" pitchFamily="18" charset="0"/>
              </a:rPr>
              <a:t>(ver estudio de la UCAB 2012) </a:t>
            </a:r>
          </a:p>
          <a:p>
            <a:pPr marL="400050" lvl="1" indent="0">
              <a:buNone/>
            </a:pPr>
            <a:endParaRPr lang="es-VE" dirty="0"/>
          </a:p>
          <a:p>
            <a:pPr marL="400050" lvl="1" indent="0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84000"/>
                </a:schemeClr>
              </a:gs>
              <a:gs pos="100000">
                <a:schemeClr val="bg1">
                  <a:gamma/>
                  <a:tint val="42745"/>
                  <a:invGamma/>
                </a:schemeClr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s-ES" sz="1800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7596189" y="260368"/>
            <a:ext cx="26634" cy="615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">
                <a:solidFill>
                  <a:srgbClr val="B40000"/>
                </a:solidFill>
              </a:rPr>
              <a:t>4</a:t>
            </a:r>
          </a:p>
        </p:txBody>
      </p:sp>
      <p:sp>
        <p:nvSpPr>
          <p:cNvPr id="1003524" name="Rectangle 4"/>
          <p:cNvSpPr>
            <a:spLocks noChangeArrowheads="1"/>
          </p:cNvSpPr>
          <p:nvPr/>
        </p:nvSpPr>
        <p:spPr bwMode="auto">
          <a:xfrm>
            <a:off x="0" y="18"/>
            <a:ext cx="9144000" cy="836613"/>
          </a:xfrm>
          <a:prstGeom prst="rect">
            <a:avLst/>
          </a:prstGeom>
          <a:gradFill rotWithShape="1">
            <a:gsLst>
              <a:gs pos="0">
                <a:schemeClr val="tx1">
                  <a:alpha val="56000"/>
                </a:schemeClr>
              </a:gs>
              <a:gs pos="50000">
                <a:srgbClr val="1F4089"/>
              </a:gs>
              <a:gs pos="100000">
                <a:schemeClr val="tx1">
                  <a:alpha val="56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VE"/>
          </a:p>
        </p:txBody>
      </p:sp>
      <p:sp>
        <p:nvSpPr>
          <p:cNvPr id="43013" name="Line 4"/>
          <p:cNvSpPr>
            <a:spLocks noChangeShapeType="1"/>
          </p:cNvSpPr>
          <p:nvPr/>
        </p:nvSpPr>
        <p:spPr bwMode="auto">
          <a:xfrm>
            <a:off x="0" y="879475"/>
            <a:ext cx="9144000" cy="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003526" name="Text Box 8"/>
          <p:cNvSpPr txBox="1">
            <a:spLocks noChangeArrowheads="1"/>
          </p:cNvSpPr>
          <p:nvPr/>
        </p:nvSpPr>
        <p:spPr bwMode="auto">
          <a:xfrm>
            <a:off x="6732589" y="330200"/>
            <a:ext cx="2203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1200" b="1" i="1">
                <a:solidFill>
                  <a:srgbClr val="93DB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VENEZUELA</a:t>
            </a:r>
          </a:p>
        </p:txBody>
      </p:sp>
      <p:sp>
        <p:nvSpPr>
          <p:cNvPr id="43015" name="Text Box 19"/>
          <p:cNvSpPr txBox="1">
            <a:spLocks noChangeArrowheads="1"/>
          </p:cNvSpPr>
          <p:nvPr/>
        </p:nvSpPr>
        <p:spPr bwMode="auto">
          <a:xfrm>
            <a:off x="6948497" y="549275"/>
            <a:ext cx="20018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1100" b="1">
                <a:solidFill>
                  <a:schemeClr val="bg1"/>
                </a:solidFill>
                <a:latin typeface="Trebuchet MS" pitchFamily="34" charset="0"/>
              </a:rPr>
              <a:t>20/11 – 19/12 de 2011</a:t>
            </a:r>
            <a:endParaRPr lang="es-ES" sz="11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03528" name="Text Box 8"/>
          <p:cNvSpPr txBox="1">
            <a:spLocks noChangeArrowheads="1"/>
          </p:cNvSpPr>
          <p:nvPr/>
        </p:nvSpPr>
        <p:spPr bwMode="auto">
          <a:xfrm>
            <a:off x="4606925" y="74613"/>
            <a:ext cx="4319588" cy="29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es-ES_tradnl" sz="12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Estudio NO </a:t>
            </a:r>
            <a:r>
              <a:rPr lang="es-ES_tradnl" sz="12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ALINEADOS</a:t>
            </a:r>
            <a:endParaRPr lang="es-ES" sz="1200" b="1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" pitchFamily="34" charset="0"/>
            </a:endParaRPr>
          </a:p>
        </p:txBody>
      </p:sp>
      <p:sp>
        <p:nvSpPr>
          <p:cNvPr id="43018" name="2 Marcador de contenido"/>
          <p:cNvSpPr>
            <a:spLocks/>
          </p:cNvSpPr>
          <p:nvPr/>
        </p:nvSpPr>
        <p:spPr bwMode="auto">
          <a:xfrm>
            <a:off x="1177925" y="1428736"/>
            <a:ext cx="6642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>
              <a:lnSpc>
                <a:spcPct val="90000"/>
              </a:lnSpc>
              <a:spcBef>
                <a:spcPct val="20000"/>
              </a:spcBef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Aproximación operativa</a:t>
            </a:r>
          </a:p>
        </p:txBody>
      </p:sp>
      <p:sp>
        <p:nvSpPr>
          <p:cNvPr id="43019" name="2 Marcador de contenido"/>
          <p:cNvSpPr>
            <a:spLocks/>
          </p:cNvSpPr>
          <p:nvPr/>
        </p:nvSpPr>
        <p:spPr bwMode="auto">
          <a:xfrm>
            <a:off x="3492500" y="2195507"/>
            <a:ext cx="1584325" cy="5048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Venezolanos   mayores de edad</a:t>
            </a:r>
          </a:p>
        </p:txBody>
      </p:sp>
      <p:sp>
        <p:nvSpPr>
          <p:cNvPr id="43020" name="2 Marcador de contenido"/>
          <p:cNvSpPr>
            <a:spLocks/>
          </p:cNvSpPr>
          <p:nvPr/>
        </p:nvSpPr>
        <p:spPr bwMode="auto">
          <a:xfrm>
            <a:off x="7454902" y="4854590"/>
            <a:ext cx="1365250" cy="717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No Alineados                   pro-oposición</a:t>
            </a:r>
          </a:p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13,6%</a:t>
            </a:r>
          </a:p>
        </p:txBody>
      </p:sp>
      <p:sp>
        <p:nvSpPr>
          <p:cNvPr id="43021" name="2 Marcador de contenido"/>
          <p:cNvSpPr>
            <a:spLocks/>
          </p:cNvSpPr>
          <p:nvPr/>
        </p:nvSpPr>
        <p:spPr bwMode="auto">
          <a:xfrm>
            <a:off x="4143372" y="4853003"/>
            <a:ext cx="1365250" cy="717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No Alineados                   pro oficialismo</a:t>
            </a:r>
          </a:p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11,0%</a:t>
            </a:r>
          </a:p>
        </p:txBody>
      </p:sp>
      <p:sp>
        <p:nvSpPr>
          <p:cNvPr id="43022" name="2 Marcador de contenido"/>
          <p:cNvSpPr>
            <a:spLocks/>
          </p:cNvSpPr>
          <p:nvPr/>
        </p:nvSpPr>
        <p:spPr bwMode="auto">
          <a:xfrm>
            <a:off x="5799135" y="4854590"/>
            <a:ext cx="1365250" cy="717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No Alineados                   Neutrales</a:t>
            </a:r>
          </a:p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4,9%</a:t>
            </a: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4281489" y="2698764"/>
            <a:ext cx="31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4803772" y="4616483"/>
            <a:ext cx="3297238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>
            <a:off x="8101010" y="4626008"/>
            <a:ext cx="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39" name="Oval 19"/>
          <p:cNvSpPr>
            <a:spLocks noChangeArrowheads="1"/>
          </p:cNvSpPr>
          <p:nvPr/>
        </p:nvSpPr>
        <p:spPr bwMode="auto">
          <a:xfrm>
            <a:off x="2270128" y="4564077"/>
            <a:ext cx="1658930" cy="107950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Alineados</a:t>
            </a:r>
            <a:r>
              <a:rPr lang="en-US" sz="1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Opciones</a:t>
            </a:r>
            <a:r>
              <a:rPr lang="en-US" sz="1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políticas</a:t>
            </a:r>
            <a:endParaRPr lang="en-US" sz="12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2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Opositoras</a:t>
            </a:r>
            <a:endParaRPr lang="en-US" sz="12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28,8</a:t>
            </a:r>
            <a:r>
              <a:rPr lang="en-US" sz="12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ctr">
              <a:defRPr/>
            </a:pPr>
            <a:r>
              <a:rPr lang="en-US" sz="12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(5.444.457)</a:t>
            </a:r>
            <a:endParaRPr lang="en-US" sz="12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2197109" y="3059109"/>
            <a:ext cx="424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41" name="Oval 21"/>
          <p:cNvSpPr>
            <a:spLocks noChangeArrowheads="1"/>
          </p:cNvSpPr>
          <p:nvPr/>
        </p:nvSpPr>
        <p:spPr bwMode="auto">
          <a:xfrm>
            <a:off x="468312" y="4564077"/>
            <a:ext cx="1674795" cy="107950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Alineados</a:t>
            </a:r>
            <a:r>
              <a:rPr lang="en-US" sz="1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Opciones</a:t>
            </a:r>
            <a:r>
              <a:rPr lang="en-US" sz="1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políticas</a:t>
            </a:r>
            <a:endParaRPr lang="en-US" sz="12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2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Oficialistas</a:t>
            </a:r>
            <a:endParaRPr lang="en-US" sz="12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41,7</a:t>
            </a:r>
            <a:r>
              <a:rPr lang="en-US" sz="12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ctr">
              <a:defRPr/>
            </a:pPr>
            <a:r>
              <a:rPr lang="en-US" sz="12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1200" dirty="0" smtClean="0"/>
              <a:t>7.883.119 APROX)</a:t>
            </a:r>
            <a:endParaRPr lang="es-ES" sz="1200" dirty="0" smtClean="0"/>
          </a:p>
          <a:p>
            <a:pPr algn="ctr">
              <a:defRPr/>
            </a:pPr>
            <a:endParaRPr lang="en-US" sz="12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0" name="2 Marcador de contenido"/>
          <p:cNvSpPr>
            <a:spLocks/>
          </p:cNvSpPr>
          <p:nvPr/>
        </p:nvSpPr>
        <p:spPr bwMode="auto">
          <a:xfrm>
            <a:off x="1235084" y="3346446"/>
            <a:ext cx="1871663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VE" sz="1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Alineados con opciones políticas </a:t>
            </a:r>
            <a:endParaRPr lang="es-ES" sz="1400" dirty="0">
              <a:solidFill>
                <a:srgbClr val="29292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70,5%</a:t>
            </a:r>
          </a:p>
        </p:txBody>
      </p:sp>
      <p:sp>
        <p:nvSpPr>
          <p:cNvPr id="43031" name="2 Marcador de contenido"/>
          <p:cNvSpPr>
            <a:spLocks/>
          </p:cNvSpPr>
          <p:nvPr/>
        </p:nvSpPr>
        <p:spPr bwMode="auto">
          <a:xfrm>
            <a:off x="5527684" y="3357562"/>
            <a:ext cx="1871663" cy="7858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No Alineados con opciones políticas</a:t>
            </a:r>
          </a:p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ES" sz="1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29,5</a:t>
            </a:r>
            <a:r>
              <a:rPr lang="es-ES" sz="1400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1588" indent="-1588" algn="ctr">
              <a:lnSpc>
                <a:spcPct val="90000"/>
              </a:lnSpc>
              <a:spcBef>
                <a:spcPct val="20000"/>
              </a:spcBef>
            </a:pPr>
            <a:r>
              <a:rPr lang="es-VE" sz="1200" b="1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(5.576.787)</a:t>
            </a:r>
            <a:endParaRPr lang="es-ES" sz="1200" b="1" dirty="0">
              <a:solidFill>
                <a:srgbClr val="2929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2195517" y="3059109"/>
            <a:ext cx="31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6429386" y="3000372"/>
            <a:ext cx="45719" cy="357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6462710" y="4627578"/>
            <a:ext cx="0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>
            <a:off x="4806947" y="4618053"/>
            <a:ext cx="0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>
            <a:off x="3059113" y="4354509"/>
            <a:ext cx="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>
            <a:off x="1258892" y="435450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>
            <a:off x="1258888" y="4354509"/>
            <a:ext cx="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 flipH="1">
            <a:off x="2195513" y="399416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2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31 Conector recto"/>
          <p:cNvCxnSpPr>
            <a:stCxn id="43031" idx="2"/>
            <a:endCxn id="43034" idx="0"/>
          </p:cNvCxnSpPr>
          <p:nvPr/>
        </p:nvCxnSpPr>
        <p:spPr>
          <a:xfrm rot="5400000">
            <a:off x="6221014" y="4385076"/>
            <a:ext cx="484198" cy="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ChangeArrowheads="1"/>
          </p:cNvSpPr>
          <p:nvPr/>
        </p:nvSpPr>
        <p:spPr bwMode="auto">
          <a:xfrm>
            <a:off x="754067" y="1183632"/>
            <a:ext cx="77787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Aft>
                <a:spcPct val="30000"/>
              </a:spcAft>
              <a:defRPr/>
            </a:pPr>
            <a:r>
              <a:rPr lang="es-VE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Los </a:t>
            </a:r>
            <a:r>
              <a:rPr lang="es-VE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s-VE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Alineados </a:t>
            </a:r>
            <a:r>
              <a:rPr lang="es-VE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¿Cómo son? </a:t>
            </a:r>
            <a:endParaRPr lang="es-VE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"/>
            <a:ext cx="9144000" cy="936625"/>
            <a:chOff x="0" y="0"/>
            <a:chExt cx="5760" cy="590"/>
          </a:xfrm>
        </p:grpSpPr>
        <p:sp>
          <p:nvSpPr>
            <p:cNvPr id="35845" name="Text Box 4"/>
            <p:cNvSpPr txBox="1">
              <a:spLocks noChangeArrowheads="1"/>
            </p:cNvSpPr>
            <p:nvPr/>
          </p:nvSpPr>
          <p:spPr bwMode="auto">
            <a:xfrm>
              <a:off x="4785" y="164"/>
              <a:ext cx="16" cy="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B40000"/>
                  </a:solidFill>
                </a:rPr>
                <a:t>4</a:t>
              </a:r>
            </a:p>
          </p:txBody>
        </p:sp>
        <p:sp>
          <p:nvSpPr>
            <p:cNvPr id="10096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560"/>
            </a:xfrm>
            <a:prstGeom prst="rect">
              <a:avLst/>
            </a:prstGeom>
            <a:gradFill rotWithShape="1">
              <a:gsLst>
                <a:gs pos="0">
                  <a:schemeClr val="tx1">
                    <a:alpha val="56000"/>
                  </a:schemeClr>
                </a:gs>
                <a:gs pos="50000">
                  <a:srgbClr val="1F4089"/>
                </a:gs>
                <a:gs pos="100000">
                  <a:schemeClr val="tx1">
                    <a:alpha val="56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VE"/>
            </a:p>
          </p:txBody>
        </p:sp>
        <p:sp>
          <p:nvSpPr>
            <p:cNvPr id="35847" name="Line 4"/>
            <p:cNvSpPr>
              <a:spLocks noChangeShapeType="1"/>
            </p:cNvSpPr>
            <p:nvPr/>
          </p:nvSpPr>
          <p:spPr bwMode="auto">
            <a:xfrm>
              <a:off x="0" y="590"/>
              <a:ext cx="5760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09671" name="Text Box 8"/>
            <p:cNvSpPr txBox="1">
              <a:spLocks noChangeArrowheads="1"/>
            </p:cNvSpPr>
            <p:nvPr/>
          </p:nvSpPr>
          <p:spPr bwMode="auto">
            <a:xfrm>
              <a:off x="4241" y="208"/>
              <a:ext cx="13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1200" b="1" i="1" dirty="0">
                  <a:solidFill>
                    <a:srgbClr val="93DB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VENEZUELA</a:t>
              </a:r>
            </a:p>
          </p:txBody>
        </p:sp>
        <p:sp>
          <p:nvSpPr>
            <p:cNvPr id="35849" name="Text Box 19"/>
            <p:cNvSpPr txBox="1">
              <a:spLocks noChangeArrowheads="1"/>
            </p:cNvSpPr>
            <p:nvPr/>
          </p:nvSpPr>
          <p:spPr bwMode="auto">
            <a:xfrm>
              <a:off x="4377" y="346"/>
              <a:ext cx="1261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S" sz="1100" b="1" dirty="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009673" name="Text Box 8"/>
            <p:cNvSpPr txBox="1">
              <a:spLocks noChangeArrowheads="1"/>
            </p:cNvSpPr>
            <p:nvPr/>
          </p:nvSpPr>
          <p:spPr bwMode="auto">
            <a:xfrm>
              <a:off x="2902" y="47"/>
              <a:ext cx="272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defRPr/>
              </a:pPr>
              <a:r>
                <a:rPr lang="es-ES_tradnl" sz="1200" b="1" i="1" dirty="0" smtClean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Estudio NO </a:t>
              </a:r>
              <a:r>
                <a:rPr lang="es-ES_tradnl" sz="1200" b="1" i="1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ALINEADOS</a:t>
              </a:r>
              <a:endParaRPr lang="es-ES" sz="12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endParaRPr>
            </a:p>
          </p:txBody>
        </p:sp>
      </p:grpSp>
      <p:sp>
        <p:nvSpPr>
          <p:cNvPr id="11" name="2 Marcador de contenido"/>
          <p:cNvSpPr txBox="1">
            <a:spLocks/>
          </p:cNvSpPr>
          <p:nvPr/>
        </p:nvSpPr>
        <p:spPr>
          <a:xfrm>
            <a:off x="635787" y="1793174"/>
            <a:ext cx="8051012" cy="48761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VE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Ser “independientes” sugiere</a:t>
            </a:r>
            <a:r>
              <a:rPr kumimoji="0" lang="es-VE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Libertad de pensamiento, decisión y acción.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VE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Poseer el equilibrio para reconocer lo bueno y lo malo de cada uno de los grupos antagónicos. Hacer críticas constructivas sin temor, sin sentir que “traiciona”, sin posturas.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VE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Mantenerse al margen de conflictos, discusiones y/o situaciones que, generalmente, los dominan las pasiones y llegan, con facilidad a la violencia verbal y hasta física.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s-VE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Sentirse “orgullosos” de su capacidad para no depender de un tutor que lo sustente y les de dirección ideológica.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VE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VE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Tener compromiso con el país, su familia, su trabajo y/o estudio y consigo mismo</a:t>
            </a:r>
            <a:r>
              <a:rPr kumimoji="0" lang="es-VE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"/>
            <a:ext cx="9144000" cy="936625"/>
            <a:chOff x="0" y="0"/>
            <a:chExt cx="5760" cy="590"/>
          </a:xfrm>
        </p:grpSpPr>
        <p:sp>
          <p:nvSpPr>
            <p:cNvPr id="35845" name="Text Box 4"/>
            <p:cNvSpPr txBox="1">
              <a:spLocks noChangeArrowheads="1"/>
            </p:cNvSpPr>
            <p:nvPr/>
          </p:nvSpPr>
          <p:spPr bwMode="auto">
            <a:xfrm>
              <a:off x="4785" y="164"/>
              <a:ext cx="16" cy="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00">
                  <a:solidFill>
                    <a:srgbClr val="B40000"/>
                  </a:solidFill>
                </a:rPr>
                <a:t>4</a:t>
              </a:r>
            </a:p>
          </p:txBody>
        </p:sp>
        <p:sp>
          <p:nvSpPr>
            <p:cNvPr id="10096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560"/>
            </a:xfrm>
            <a:prstGeom prst="rect">
              <a:avLst/>
            </a:prstGeom>
            <a:gradFill rotWithShape="1">
              <a:gsLst>
                <a:gs pos="0">
                  <a:schemeClr val="tx1">
                    <a:alpha val="56000"/>
                  </a:schemeClr>
                </a:gs>
                <a:gs pos="50000">
                  <a:srgbClr val="1F4089"/>
                </a:gs>
                <a:gs pos="100000">
                  <a:schemeClr val="tx1">
                    <a:alpha val="56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VE"/>
            </a:p>
          </p:txBody>
        </p:sp>
        <p:sp>
          <p:nvSpPr>
            <p:cNvPr id="35847" name="Line 4"/>
            <p:cNvSpPr>
              <a:spLocks noChangeShapeType="1"/>
            </p:cNvSpPr>
            <p:nvPr/>
          </p:nvSpPr>
          <p:spPr bwMode="auto">
            <a:xfrm>
              <a:off x="0" y="590"/>
              <a:ext cx="5760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09671" name="Text Box 8"/>
            <p:cNvSpPr txBox="1">
              <a:spLocks noChangeArrowheads="1"/>
            </p:cNvSpPr>
            <p:nvPr/>
          </p:nvSpPr>
          <p:spPr bwMode="auto">
            <a:xfrm>
              <a:off x="4241" y="208"/>
              <a:ext cx="13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1200" b="1" i="1" dirty="0">
                  <a:solidFill>
                    <a:srgbClr val="93DB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VENEZUELA</a:t>
              </a:r>
            </a:p>
          </p:txBody>
        </p:sp>
        <p:sp>
          <p:nvSpPr>
            <p:cNvPr id="35849" name="Text Box 19"/>
            <p:cNvSpPr txBox="1">
              <a:spLocks noChangeArrowheads="1"/>
            </p:cNvSpPr>
            <p:nvPr/>
          </p:nvSpPr>
          <p:spPr bwMode="auto">
            <a:xfrm>
              <a:off x="4377" y="346"/>
              <a:ext cx="1261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S" sz="1100" b="1" dirty="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009673" name="Text Box 8"/>
            <p:cNvSpPr txBox="1">
              <a:spLocks noChangeArrowheads="1"/>
            </p:cNvSpPr>
            <p:nvPr/>
          </p:nvSpPr>
          <p:spPr bwMode="auto">
            <a:xfrm>
              <a:off x="2902" y="47"/>
              <a:ext cx="2721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defRPr/>
              </a:pPr>
              <a:r>
                <a:rPr lang="es-ES_tradnl" sz="1200" b="1" i="1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</a:rPr>
                <a:t>Estudio NO ALINEADOS</a:t>
              </a:r>
              <a:endParaRPr lang="es-ES" sz="12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endParaRPr>
            </a:p>
          </p:txBody>
        </p:sp>
      </p:grpSp>
      <p:graphicFrame>
        <p:nvGraphicFramePr>
          <p:cNvPr id="12" name="6 Marcador de contenido"/>
          <p:cNvGraphicFramePr>
            <a:graphicFrameLocks/>
          </p:cNvGraphicFramePr>
          <p:nvPr/>
        </p:nvGraphicFramePr>
        <p:xfrm>
          <a:off x="468162" y="1090978"/>
          <a:ext cx="8247242" cy="55133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06488"/>
                <a:gridCol w="936104"/>
                <a:gridCol w="1049248"/>
                <a:gridCol w="1645920"/>
                <a:gridCol w="1645920"/>
                <a:gridCol w="1663562"/>
              </a:tblGrid>
              <a:tr h="815042">
                <a:tc gridSpan="6">
                  <a:txBody>
                    <a:bodyPr/>
                    <a:lstStyle/>
                    <a:p>
                      <a:pPr algn="ctr"/>
                      <a:r>
                        <a:rPr lang="es-VE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 que desean escuchar</a:t>
                      </a:r>
                      <a:endParaRPr lang="es-VE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  <a:tr h="714330">
                <a:tc>
                  <a:txBody>
                    <a:bodyPr/>
                    <a:lstStyle/>
                    <a:p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Lenguaje</a:t>
                      </a:r>
                      <a:endParaRPr lang="es-VE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Directo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Discurso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de </a:t>
                      </a:r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unidad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Sincero</a:t>
                      </a:r>
                    </a:p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Decir la verdad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despectivo</a:t>
                      </a:r>
                    </a:p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 Conciliación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Respetuoso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27461">
                <a:tc>
                  <a:txBody>
                    <a:bodyPr/>
                    <a:lstStyle/>
                    <a:p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Contenido</a:t>
                      </a:r>
                      <a:endParaRPr lang="es-VE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s-VE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Planes para cada uno de los problemas del país detallado en</a:t>
                      </a:r>
                      <a:r>
                        <a:rPr lang="es-VE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r>
                        <a:rPr lang="es-VE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Problema, Estrategias para combatirlo, Tiempo de ejecución</a:t>
                      </a:r>
                    </a:p>
                    <a:p>
                      <a:r>
                        <a:rPr lang="es-VE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Hechos concretos. Quiero saber cómo lo va a hacer</a:t>
                      </a:r>
                    </a:p>
                    <a:p>
                      <a:r>
                        <a:rPr lang="es-VE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Realidades. Soluciones factibles y precisas</a:t>
                      </a:r>
                      <a:endParaRPr lang="es-VE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  <a:tr h="1027461">
                <a:tc rowSpan="3">
                  <a:txBody>
                    <a:bodyPr/>
                    <a:lstStyle/>
                    <a:p>
                      <a:pPr algn="l"/>
                      <a:r>
                        <a:rPr lang="es-VE" sz="15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Compromiso</a:t>
                      </a:r>
                      <a:endParaRPr lang="es-VE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Inseguridad a niveles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mínimos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Respeto a la propiedad privada</a:t>
                      </a:r>
                    </a:p>
                    <a:p>
                      <a:pPr algn="ctr"/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Erradicar la discriminación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Inclusión de todos los venezolanos sin diferencias entre seguidores y no seguidores.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7461">
                <a:tc vMerge="1">
                  <a:txBody>
                    <a:bodyPr/>
                    <a:lstStyle/>
                    <a:p>
                      <a:pPr algn="l"/>
                      <a:endParaRPr lang="es-VE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Primero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el País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Relaciones con países productivos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Convocar a los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venezolanos por currículo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Llame a trabajar duro. 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Crear fuentes de empleo</a:t>
                      </a:r>
                    </a:p>
                  </a:txBody>
                  <a:tcPr anchor="ctr"/>
                </a:tc>
              </a:tr>
              <a:tr h="625999">
                <a:tc vMerge="1">
                  <a:txBody>
                    <a:bodyPr/>
                    <a:lstStyle/>
                    <a:p>
                      <a:pPr algn="l"/>
                      <a:endParaRPr lang="es-VE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Den el ejemplo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y de la plata para la campaña haga obras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 entrada a empresas extranjeras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Erradicar</a:t>
                      </a:r>
                      <a:r>
                        <a:rPr lang="es-VE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la corrupción y burocracia</a:t>
                      </a:r>
                      <a:endParaRPr lang="es-VE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Innovación en todo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</TotalTime>
  <Words>1168</Words>
  <Application>Microsoft Office PowerPoint</Application>
  <PresentationFormat>Presentación en pantalla (4:3)</PresentationFormat>
  <Paragraphs>170</Paragraphs>
  <Slides>17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Concurrencia</vt:lpstr>
      <vt:lpstr>Tema de Office</vt:lpstr>
      <vt:lpstr>Contexto socio-político</vt:lpstr>
      <vt:lpstr>Contexto socio-político</vt:lpstr>
      <vt:lpstr>Situación de crisis política </vt:lpstr>
      <vt:lpstr>Inicio del agotamiento del modelo de dominación</vt:lpstr>
      <vt:lpstr>La oposición se fortalece como alternativa de poder : electoral,  organizativa, discursiva….</vt:lpstr>
      <vt:lpstr>Composición del electorado </vt:lpstr>
      <vt:lpstr>Diapositiva 7</vt:lpstr>
      <vt:lpstr>Diapositiva 8</vt:lpstr>
      <vt:lpstr>Diapositiva 9</vt:lpstr>
      <vt:lpstr>Diapositiva 10</vt:lpstr>
      <vt:lpstr>Diapositiva 11</vt:lpstr>
      <vt:lpstr>Composición ideológica</vt:lpstr>
      <vt:lpstr>Los resultados de las elecciones Abril 2013</vt:lpstr>
      <vt:lpstr>Escenarios posibles (gobierno)</vt:lpstr>
      <vt:lpstr>Escenarios posibles (oposición)</vt:lpstr>
      <vt:lpstr>Escenarios posibles (En general)</vt:lpstr>
      <vt:lpstr>Implicaciones para nuestras instituciones </vt:lpstr>
    </vt:vector>
  </TitlesOfParts>
  <Company>UCAB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Contexto socio-político</dc:title>
  <dc:creator>RECTPUB</dc:creator>
  <cp:lastModifiedBy>JVIRTUOSO</cp:lastModifiedBy>
  <cp:revision>28</cp:revision>
  <dcterms:created xsi:type="dcterms:W3CDTF">2013-04-24T14:47:57Z</dcterms:created>
  <dcterms:modified xsi:type="dcterms:W3CDTF">2013-04-25T16:55:01Z</dcterms:modified>
</cp:coreProperties>
</file>